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71" r:id="rId4"/>
    <p:sldId id="269" r:id="rId5"/>
    <p:sldId id="268" r:id="rId6"/>
    <p:sldId id="280" r:id="rId7"/>
    <p:sldId id="273" r:id="rId8"/>
    <p:sldId id="260" r:id="rId9"/>
    <p:sldId id="265" r:id="rId10"/>
    <p:sldId id="259" r:id="rId11"/>
    <p:sldId id="279" r:id="rId12"/>
    <p:sldId id="275" r:id="rId13"/>
    <p:sldId id="27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22DFFA-0C9F-4703-A9A5-C1E91DEB66B3}" type="slidenum">
              <a:rPr lang="en-US"/>
              <a:pPr>
                <a:defRPr/>
              </a:pPr>
              <a:t>‹#›</a:t>
            </a:fld>
            <a:endParaRPr lang="en-US"/>
          </a:p>
        </p:txBody>
      </p:sp>
    </p:spTree>
    <p:extLst>
      <p:ext uri="{BB962C8B-B14F-4D97-AF65-F5344CB8AC3E}">
        <p14:creationId xmlns:p14="http://schemas.microsoft.com/office/powerpoint/2010/main" val="516020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B5C48E-B7EF-4642-BBE9-13203040DBC5}" type="slidenum">
              <a:rPr lang="en-US"/>
              <a:pPr>
                <a:defRPr/>
              </a:pPr>
              <a:t>‹#›</a:t>
            </a:fld>
            <a:endParaRPr lang="en-US"/>
          </a:p>
        </p:txBody>
      </p:sp>
    </p:spTree>
    <p:extLst>
      <p:ext uri="{BB962C8B-B14F-4D97-AF65-F5344CB8AC3E}">
        <p14:creationId xmlns:p14="http://schemas.microsoft.com/office/powerpoint/2010/main" val="712144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D5C384-4B23-42BD-9849-3A5DF116A3B6}" type="slidenum">
              <a:rPr lang="en-US"/>
              <a:pPr>
                <a:defRPr/>
              </a:pPr>
              <a:t>‹#›</a:t>
            </a:fld>
            <a:endParaRPr lang="en-US"/>
          </a:p>
        </p:txBody>
      </p:sp>
    </p:spTree>
    <p:extLst>
      <p:ext uri="{BB962C8B-B14F-4D97-AF65-F5344CB8AC3E}">
        <p14:creationId xmlns:p14="http://schemas.microsoft.com/office/powerpoint/2010/main" val="216085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7710F8-A02F-4DFE-8222-DA798DFB5863}" type="slidenum">
              <a:rPr lang="en-US"/>
              <a:pPr>
                <a:defRPr/>
              </a:pPr>
              <a:t>‹#›</a:t>
            </a:fld>
            <a:endParaRPr lang="en-US"/>
          </a:p>
        </p:txBody>
      </p:sp>
    </p:spTree>
    <p:extLst>
      <p:ext uri="{BB962C8B-B14F-4D97-AF65-F5344CB8AC3E}">
        <p14:creationId xmlns:p14="http://schemas.microsoft.com/office/powerpoint/2010/main" val="7170356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C7261-A132-4CB4-AD72-067FB86882EE}" type="slidenum">
              <a:rPr lang="en-US"/>
              <a:pPr>
                <a:defRPr/>
              </a:pPr>
              <a:t>‹#›</a:t>
            </a:fld>
            <a:endParaRPr lang="en-US"/>
          </a:p>
        </p:txBody>
      </p:sp>
    </p:spTree>
    <p:extLst>
      <p:ext uri="{BB962C8B-B14F-4D97-AF65-F5344CB8AC3E}">
        <p14:creationId xmlns:p14="http://schemas.microsoft.com/office/powerpoint/2010/main" val="2296184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1298A3-B495-48CB-A06C-983E119A7E5B}" type="slidenum">
              <a:rPr lang="en-US"/>
              <a:pPr>
                <a:defRPr/>
              </a:pPr>
              <a:t>‹#›</a:t>
            </a:fld>
            <a:endParaRPr lang="en-US"/>
          </a:p>
        </p:txBody>
      </p:sp>
    </p:spTree>
    <p:extLst>
      <p:ext uri="{BB962C8B-B14F-4D97-AF65-F5344CB8AC3E}">
        <p14:creationId xmlns:p14="http://schemas.microsoft.com/office/powerpoint/2010/main" val="86060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3F48DB-0B37-41A5-9628-49FA080EF0DD}" type="slidenum">
              <a:rPr lang="en-US"/>
              <a:pPr>
                <a:defRPr/>
              </a:pPr>
              <a:t>‹#›</a:t>
            </a:fld>
            <a:endParaRPr lang="en-US"/>
          </a:p>
        </p:txBody>
      </p:sp>
    </p:spTree>
    <p:extLst>
      <p:ext uri="{BB962C8B-B14F-4D97-AF65-F5344CB8AC3E}">
        <p14:creationId xmlns:p14="http://schemas.microsoft.com/office/powerpoint/2010/main" val="2701347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722319-E691-490B-8A4F-10276EE6507E}" type="slidenum">
              <a:rPr lang="en-US"/>
              <a:pPr>
                <a:defRPr/>
              </a:pPr>
              <a:t>‹#›</a:t>
            </a:fld>
            <a:endParaRPr lang="en-US"/>
          </a:p>
        </p:txBody>
      </p:sp>
    </p:spTree>
    <p:extLst>
      <p:ext uri="{BB962C8B-B14F-4D97-AF65-F5344CB8AC3E}">
        <p14:creationId xmlns:p14="http://schemas.microsoft.com/office/powerpoint/2010/main" val="1405494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1C9496-9FC4-4DE2-B38B-711258BB2655}" type="slidenum">
              <a:rPr lang="en-US"/>
              <a:pPr>
                <a:defRPr/>
              </a:pPr>
              <a:t>‹#›</a:t>
            </a:fld>
            <a:endParaRPr lang="en-US"/>
          </a:p>
        </p:txBody>
      </p:sp>
    </p:spTree>
    <p:extLst>
      <p:ext uri="{BB962C8B-B14F-4D97-AF65-F5344CB8AC3E}">
        <p14:creationId xmlns:p14="http://schemas.microsoft.com/office/powerpoint/2010/main" val="2378849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C6598A-D63B-49BD-9143-C945B79FCDC1}" type="slidenum">
              <a:rPr lang="en-US"/>
              <a:pPr>
                <a:defRPr/>
              </a:pPr>
              <a:t>‹#›</a:t>
            </a:fld>
            <a:endParaRPr lang="en-US"/>
          </a:p>
        </p:txBody>
      </p:sp>
    </p:spTree>
    <p:extLst>
      <p:ext uri="{BB962C8B-B14F-4D97-AF65-F5344CB8AC3E}">
        <p14:creationId xmlns:p14="http://schemas.microsoft.com/office/powerpoint/2010/main" val="422244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DEAED-7703-470A-B301-721C7B45EEDB}" type="slidenum">
              <a:rPr lang="en-US"/>
              <a:pPr>
                <a:defRPr/>
              </a:pPr>
              <a:t>‹#›</a:t>
            </a:fld>
            <a:endParaRPr lang="en-US"/>
          </a:p>
        </p:txBody>
      </p:sp>
    </p:spTree>
    <p:extLst>
      <p:ext uri="{BB962C8B-B14F-4D97-AF65-F5344CB8AC3E}">
        <p14:creationId xmlns:p14="http://schemas.microsoft.com/office/powerpoint/2010/main" val="392740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B72FCA7-7BD8-4969-BE8F-6D4C71905B2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tpaul.gov/forestry"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stpaul.gov/forest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304800"/>
            <a:ext cx="3276600" cy="6019800"/>
          </a:xfrm>
        </p:spPr>
        <p:txBody>
          <a:bodyPr/>
          <a:lstStyle/>
          <a:p>
            <a:pPr eaLnBrk="1" hangingPunct="1"/>
            <a:r>
              <a:rPr lang="en-US" altLang="en-US" sz="2000" b="1" dirty="0" smtClean="0">
                <a:latin typeface="Constantia" pitchFamily="18" charset="0"/>
              </a:rPr>
              <a:t/>
            </a:r>
            <a:br>
              <a:rPr lang="en-US" altLang="en-US" sz="2000" b="1" dirty="0" smtClean="0">
                <a:latin typeface="Constantia" pitchFamily="18" charset="0"/>
              </a:rPr>
            </a:br>
            <a:r>
              <a:rPr lang="en-US" altLang="en-US" sz="2000" b="1" dirty="0">
                <a:latin typeface="Constantia" pitchFamily="18" charset="0"/>
              </a:rPr>
              <a:t/>
            </a:r>
            <a:br>
              <a:rPr lang="en-US" altLang="en-US" sz="2000" b="1" dirty="0">
                <a:latin typeface="Constantia" pitchFamily="18" charset="0"/>
              </a:rPr>
            </a:br>
            <a:r>
              <a:rPr lang="en-US" altLang="en-US" sz="2800" b="1" dirty="0" smtClean="0">
                <a:latin typeface="Constantia" pitchFamily="18" charset="0"/>
              </a:rPr>
              <a:t>City of Saint Paul</a:t>
            </a:r>
            <a:br>
              <a:rPr lang="en-US" altLang="en-US" sz="2800" b="1" dirty="0" smtClean="0">
                <a:latin typeface="Constantia" pitchFamily="18" charset="0"/>
              </a:rPr>
            </a:br>
            <a:r>
              <a:rPr lang="en-US" altLang="en-US" sz="2000" b="1" dirty="0" smtClean="0">
                <a:latin typeface="Constantia" pitchFamily="18" charset="0"/>
              </a:rPr>
              <a:t> </a:t>
            </a:r>
            <a:br>
              <a:rPr lang="en-US" altLang="en-US" sz="2000" b="1" dirty="0" smtClean="0">
                <a:latin typeface="Constantia" pitchFamily="18" charset="0"/>
              </a:rPr>
            </a:br>
            <a:r>
              <a:rPr lang="en-US" altLang="en-US" sz="2400" b="1" dirty="0" smtClean="0">
                <a:latin typeface="Constantia" pitchFamily="18" charset="0"/>
              </a:rPr>
              <a:t>Department of </a:t>
            </a:r>
            <a:br>
              <a:rPr lang="en-US" altLang="en-US" sz="2400" b="1" dirty="0" smtClean="0">
                <a:latin typeface="Constantia" pitchFamily="18" charset="0"/>
              </a:rPr>
            </a:br>
            <a:r>
              <a:rPr lang="en-US" altLang="en-US" sz="2400" b="1" dirty="0" smtClean="0">
                <a:latin typeface="Constantia" pitchFamily="18" charset="0"/>
              </a:rPr>
              <a:t>Parks &amp; Recreation</a:t>
            </a:r>
            <a:br>
              <a:rPr lang="en-US" altLang="en-US" sz="2400" b="1" dirty="0" smtClean="0">
                <a:latin typeface="Constantia" pitchFamily="18" charset="0"/>
              </a:rPr>
            </a:br>
            <a:r>
              <a:rPr lang="en-US" altLang="en-US" sz="2000" b="1" dirty="0" smtClean="0">
                <a:latin typeface="Constantia" pitchFamily="18" charset="0"/>
              </a:rPr>
              <a:t/>
            </a:r>
            <a:br>
              <a:rPr lang="en-US" altLang="en-US" sz="2000" b="1" dirty="0" smtClean="0">
                <a:latin typeface="Constantia" pitchFamily="18" charset="0"/>
              </a:rPr>
            </a:br>
            <a:r>
              <a:rPr lang="en-US" altLang="en-US" sz="2000" b="1" dirty="0" smtClean="0">
                <a:latin typeface="Constantia" pitchFamily="18" charset="0"/>
              </a:rPr>
              <a:t>Operations Division</a:t>
            </a:r>
            <a:br>
              <a:rPr lang="en-US" altLang="en-US" sz="2000" b="1" dirty="0" smtClean="0">
                <a:latin typeface="Constantia" pitchFamily="18" charset="0"/>
              </a:rPr>
            </a:br>
            <a:r>
              <a:rPr lang="en-US" altLang="en-US" sz="2000" b="1" dirty="0" smtClean="0">
                <a:latin typeface="Constantia" pitchFamily="18" charset="0"/>
              </a:rPr>
              <a:t/>
            </a:r>
            <a:br>
              <a:rPr lang="en-US" altLang="en-US" sz="2000" b="1" dirty="0" smtClean="0">
                <a:latin typeface="Constantia" pitchFamily="18" charset="0"/>
              </a:rPr>
            </a:br>
            <a:r>
              <a:rPr lang="en-US" altLang="en-US" sz="2000" b="1" dirty="0" smtClean="0">
                <a:latin typeface="Constantia" pitchFamily="18" charset="0"/>
              </a:rPr>
              <a:t>Natural Resources Section</a:t>
            </a:r>
            <a:br>
              <a:rPr lang="en-US" altLang="en-US" sz="2000" b="1" dirty="0" smtClean="0">
                <a:latin typeface="Constantia" pitchFamily="18" charset="0"/>
              </a:rPr>
            </a:br>
            <a:r>
              <a:rPr lang="en-US" altLang="en-US" sz="2000" b="1" dirty="0">
                <a:latin typeface="Constantia" pitchFamily="18" charset="0"/>
              </a:rPr>
              <a:t/>
            </a:r>
            <a:br>
              <a:rPr lang="en-US" altLang="en-US" sz="2000" b="1" dirty="0">
                <a:latin typeface="Constantia" pitchFamily="18" charset="0"/>
              </a:rPr>
            </a:br>
            <a:r>
              <a:rPr lang="en-US" altLang="en-US" sz="2800" b="1" dirty="0" smtClean="0">
                <a:latin typeface="Constantia" pitchFamily="18" charset="0"/>
              </a:rPr>
              <a:t>FORESTRY</a:t>
            </a:r>
            <a:r>
              <a:rPr lang="en-US" altLang="en-US" sz="2000" b="1" dirty="0" smtClean="0">
                <a:latin typeface="Constantia" pitchFamily="18" charset="0"/>
              </a:rPr>
              <a:t/>
            </a:r>
            <a:br>
              <a:rPr lang="en-US" altLang="en-US" sz="2000" b="1" dirty="0" smtClean="0">
                <a:latin typeface="Constantia" pitchFamily="18" charset="0"/>
              </a:rPr>
            </a:br>
            <a:endParaRPr lang="en-US" altLang="en-US" sz="2000" b="1" dirty="0" smtClean="0">
              <a:latin typeface="Constantia" pitchFamily="18" charset="0"/>
            </a:endParaRPr>
          </a:p>
        </p:txBody>
      </p:sp>
      <p:sp>
        <p:nvSpPr>
          <p:cNvPr id="2051" name="Rectangle 3"/>
          <p:cNvSpPr>
            <a:spLocks noGrp="1" noChangeArrowheads="1"/>
          </p:cNvSpPr>
          <p:nvPr>
            <p:ph type="subTitle" idx="1"/>
          </p:nvPr>
        </p:nvSpPr>
        <p:spPr>
          <a:xfrm>
            <a:off x="1371600" y="3810000"/>
            <a:ext cx="6400800" cy="1752600"/>
          </a:xfrm>
        </p:spPr>
        <p:txBody>
          <a:bodyPr/>
          <a:lstStyle/>
          <a:p>
            <a:pPr eaLnBrk="1" hangingPunct="1"/>
            <a:endParaRPr lang="en-US" altLang="en-US" dirty="0" smtClean="0"/>
          </a:p>
          <a:p>
            <a:pPr eaLnBrk="1" hangingPunct="1"/>
            <a:endParaRPr lang="en-US" altLang="en-US" dirty="0" smtClean="0"/>
          </a:p>
        </p:txBody>
      </p:sp>
      <p:pic>
        <p:nvPicPr>
          <p:cNvPr id="2052" name="Picture 9" descr="plantingmagnificent 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8600"/>
            <a:ext cx="4857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021" y="381000"/>
            <a:ext cx="444500"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821" y="5255581"/>
            <a:ext cx="11049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1143000"/>
          </a:xfrm>
        </p:spPr>
        <p:txBody>
          <a:bodyPr/>
          <a:lstStyle/>
          <a:p>
            <a:pPr algn="l" eaLnBrk="1" hangingPunct="1"/>
            <a:r>
              <a:rPr lang="en-US" altLang="en-US" dirty="0" smtClean="0"/>
              <a:t>Emerald Ash Borer (EAB)</a:t>
            </a:r>
            <a:endParaRPr lang="en-US" altLang="en-US" sz="2800" dirty="0" smtClean="0"/>
          </a:p>
        </p:txBody>
      </p:sp>
      <p:sp>
        <p:nvSpPr>
          <p:cNvPr id="17411" name="Rectangle 3"/>
          <p:cNvSpPr>
            <a:spLocks noGrp="1" noChangeArrowheads="1"/>
          </p:cNvSpPr>
          <p:nvPr>
            <p:ph type="body" idx="1"/>
          </p:nvPr>
        </p:nvSpPr>
        <p:spPr>
          <a:xfrm>
            <a:off x="412812" y="914400"/>
            <a:ext cx="8426388" cy="5638800"/>
          </a:xfrm>
        </p:spPr>
        <p:txBody>
          <a:bodyPr/>
          <a:lstStyle/>
          <a:p>
            <a:pPr marL="0" indent="0" eaLnBrk="1" hangingPunct="1">
              <a:buNone/>
            </a:pPr>
            <a:r>
              <a:rPr lang="en-US" altLang="en-US" sz="2400" dirty="0" smtClean="0"/>
              <a:t>Management Program initiated in 2010:</a:t>
            </a:r>
          </a:p>
          <a:p>
            <a:pPr eaLnBrk="1" hangingPunct="1"/>
            <a:r>
              <a:rPr lang="en-US" altLang="en-US" sz="2000" dirty="0" smtClean="0"/>
              <a:t>Monitoring: Annual survey of infested zones to identify removal candidates—public &amp; private</a:t>
            </a:r>
          </a:p>
          <a:p>
            <a:pPr eaLnBrk="1" hangingPunct="1"/>
            <a:r>
              <a:rPr lang="en-US" altLang="en-US" sz="2000" dirty="0" smtClean="0"/>
              <a:t>Sanitation: Prompt removal of all identified infested ash trees</a:t>
            </a:r>
          </a:p>
          <a:p>
            <a:pPr lvl="1" eaLnBrk="1" hangingPunct="1">
              <a:buFont typeface="Wingdings" panose="05000000000000000000" pitchFamily="2" charset="2"/>
              <a:buChar char="Ø"/>
            </a:pPr>
            <a:r>
              <a:rPr lang="en-US" altLang="en-US" sz="1800" dirty="0" smtClean="0"/>
              <a:t>2014:   Public 314	Private 280</a:t>
            </a:r>
          </a:p>
          <a:p>
            <a:pPr eaLnBrk="1" hangingPunct="1"/>
            <a:r>
              <a:rPr lang="en-US" altLang="en-US" sz="2000" dirty="0" smtClean="0"/>
              <a:t>Structured Removal: reduce # of </a:t>
            </a:r>
            <a:r>
              <a:rPr lang="en-US" altLang="en-US" sz="2000" dirty="0" smtClean="0">
                <a:solidFill>
                  <a:srgbClr val="C00000"/>
                </a:solidFill>
              </a:rPr>
              <a:t>declining </a:t>
            </a:r>
            <a:r>
              <a:rPr lang="en-US" altLang="en-US" sz="2000" u="sng" dirty="0" smtClean="0">
                <a:solidFill>
                  <a:srgbClr val="C00000"/>
                </a:solidFill>
              </a:rPr>
              <a:t>non-infested</a:t>
            </a:r>
            <a:r>
              <a:rPr lang="en-US" altLang="en-US" sz="2000" dirty="0" smtClean="0">
                <a:solidFill>
                  <a:srgbClr val="C00000"/>
                </a:solidFill>
              </a:rPr>
              <a:t> ash trees</a:t>
            </a:r>
          </a:p>
          <a:p>
            <a:pPr lvl="1" eaLnBrk="1" hangingPunct="1">
              <a:buFont typeface="Wingdings" panose="05000000000000000000" pitchFamily="2" charset="2"/>
              <a:buChar char="Ø"/>
            </a:pPr>
            <a:r>
              <a:rPr lang="en-US" altLang="en-US" sz="1800" dirty="0" smtClean="0"/>
              <a:t>~1,100 per year	Total since 2009 = 5,381</a:t>
            </a:r>
          </a:p>
          <a:p>
            <a:pPr eaLnBrk="1" hangingPunct="1"/>
            <a:r>
              <a:rPr lang="en-US" altLang="en-US" sz="2000" dirty="0" smtClean="0"/>
              <a:t>Insecticide Treatment: used in infested areas </a:t>
            </a:r>
            <a:r>
              <a:rPr lang="en-US" altLang="en-US" sz="2000" dirty="0" smtClean="0">
                <a:solidFill>
                  <a:srgbClr val="C00000"/>
                </a:solidFill>
              </a:rPr>
              <a:t>to reduce EAB population growth.</a:t>
            </a:r>
            <a:r>
              <a:rPr lang="en-US" altLang="en-US" sz="2000" dirty="0" smtClean="0"/>
              <a:t>  (</a:t>
            </a:r>
            <a:r>
              <a:rPr lang="en-US" altLang="en-US" sz="1800" dirty="0" smtClean="0"/>
              <a:t>Currently 2,100 trees enrolled in treatment program)</a:t>
            </a:r>
          </a:p>
          <a:p>
            <a:pPr eaLnBrk="1" hangingPunct="1"/>
            <a:r>
              <a:rPr lang="en-US" altLang="en-US" sz="2000" dirty="0" smtClean="0"/>
              <a:t>Reforestation: Replace lost trees 1:1 while increasing diversity throughout the city and down to the block</a:t>
            </a:r>
          </a:p>
          <a:p>
            <a:pPr eaLnBrk="1" hangingPunct="1"/>
            <a:r>
              <a:rPr lang="en-US" altLang="en-US" sz="2000" dirty="0" smtClean="0"/>
              <a:t>Inventory: Street trees are being inventoried city-wide for management purposes</a:t>
            </a:r>
          </a:p>
          <a:p>
            <a:pPr marL="0" indent="0" eaLnBrk="1" hangingPunct="1">
              <a:buNone/>
            </a:pPr>
            <a:r>
              <a:rPr lang="en-US" altLang="en-US" sz="2400" dirty="0" smtClean="0"/>
              <a:t>Collaborative Efforts With Other Agencies:</a:t>
            </a:r>
          </a:p>
          <a:p>
            <a:pPr eaLnBrk="1" hangingPunct="1"/>
            <a:r>
              <a:rPr lang="en-US" altLang="en-US" sz="2000" dirty="0" smtClean="0"/>
              <a:t>Bio-control releases,  Branch sampling,  and Monitoring</a:t>
            </a:r>
          </a:p>
          <a:p>
            <a:pPr eaLnBrk="1" hangingPunct="1"/>
            <a:endParaRPr lang="en-US" altLang="en-US" sz="2000" dirty="0" smtClean="0"/>
          </a:p>
          <a:p>
            <a:pPr eaLnBrk="1" hangingPunct="1">
              <a:buFontTx/>
              <a:buNone/>
            </a:pPr>
            <a:endParaRPr lang="en-US" altLang="en-US" dirty="0" smtClean="0"/>
          </a:p>
          <a:p>
            <a:pPr eaLnBrk="1" hangingPunct="1"/>
            <a:endParaRPr lang="en-US" altLang="en-US" sz="4000" dirty="0" smtClean="0"/>
          </a:p>
          <a:p>
            <a:pPr eaLnBrk="1" hangingPunct="1"/>
            <a:endParaRPr lang="en-US" altLang="en-US" sz="4000" dirty="0" smtClean="0"/>
          </a:p>
          <a:p>
            <a:pPr eaLnBrk="1" hangingPunct="1"/>
            <a:endParaRPr lang="en-US" altLang="en-US" sz="4000" dirty="0" smtClean="0"/>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52400"/>
            <a:ext cx="13716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l"/>
            <a:r>
              <a:rPr lang="en-US" dirty="0" smtClean="0"/>
              <a:t>EAB and District 5</a:t>
            </a:r>
            <a:endParaRPr lang="en-US" dirty="0"/>
          </a:p>
        </p:txBody>
      </p:sp>
      <p:pic>
        <p:nvPicPr>
          <p:cNvPr id="358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15000" y="4038600"/>
            <a:ext cx="347907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1447800"/>
            <a:ext cx="5638800" cy="480131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District 5 has had no case of “confirmed” EAB yet</a:t>
            </a:r>
          </a:p>
          <a:p>
            <a:pPr marL="285750" indent="-285750">
              <a:buFont typeface="Arial" panose="020B0604020202020204" pitchFamily="34" charset="0"/>
              <a:buChar char="•"/>
            </a:pPr>
            <a:r>
              <a:rPr lang="en-US" dirty="0" smtClean="0"/>
              <a:t>However, over 60% of the city is already suspect of EAB based on 1 mile buffer guidelines— includes lower District 5–and it’s progressing</a:t>
            </a:r>
          </a:p>
          <a:p>
            <a:pPr marL="285750" indent="-285750">
              <a:buFont typeface="Arial" panose="020B0604020202020204" pitchFamily="34" charset="0"/>
              <a:buChar char="•"/>
            </a:pPr>
            <a:r>
              <a:rPr lang="en-US" dirty="0" smtClean="0"/>
              <a:t>District 5 now has the largest number of boulevard ash trees at over 2,100 to be managed</a:t>
            </a:r>
          </a:p>
          <a:p>
            <a:pPr marL="285750" indent="-285750">
              <a:buFont typeface="Arial" panose="020B0604020202020204" pitchFamily="34" charset="0"/>
              <a:buChar char="•"/>
            </a:pPr>
            <a:r>
              <a:rPr lang="en-US" dirty="0" smtClean="0"/>
              <a:t>The EAB “mortality curve” will present a daunting task and even health impacts due to expected large loss of ash trees once EAB infestation occurs </a:t>
            </a:r>
          </a:p>
          <a:p>
            <a:pPr marL="285750" indent="-285750">
              <a:buFont typeface="Arial" panose="020B0604020202020204" pitchFamily="34" charset="0"/>
              <a:buChar char="•"/>
            </a:pPr>
            <a:r>
              <a:rPr lang="en-US" dirty="0" smtClean="0"/>
              <a:t>The City’s main strategy is to remove the worst condition ash trees and replant employing diversity </a:t>
            </a:r>
          </a:p>
          <a:p>
            <a:pPr marL="285750" indent="-285750">
              <a:buFont typeface="Arial" panose="020B0604020202020204" pitchFamily="34" charset="0"/>
              <a:buChar char="•"/>
            </a:pPr>
            <a:r>
              <a:rPr lang="en-US" dirty="0" smtClean="0"/>
              <a:t>174 ash trees have been removed since Jan 1 and plans need to ramp up in future years</a:t>
            </a:r>
          </a:p>
          <a:p>
            <a:pPr marL="285750" indent="-285750">
              <a:buFont typeface="Arial" panose="020B0604020202020204" pitchFamily="34" charset="0"/>
              <a:buChar char="•"/>
            </a:pPr>
            <a:r>
              <a:rPr lang="en-US" dirty="0" smtClean="0"/>
              <a:t>Private property ash trees will create huge financial problems for both individuals and the community</a:t>
            </a:r>
          </a:p>
          <a:p>
            <a:pPr marL="285750" indent="-285750">
              <a:buFont typeface="Arial" panose="020B0604020202020204" pitchFamily="34" charset="0"/>
              <a:buChar char="•"/>
            </a:pPr>
            <a:r>
              <a:rPr lang="en-US" dirty="0" smtClean="0"/>
              <a:t>Increased tree planting </a:t>
            </a:r>
            <a:r>
              <a:rPr lang="en-US" u="sng" dirty="0" smtClean="0"/>
              <a:t>beginning now</a:t>
            </a:r>
            <a:r>
              <a:rPr lang="en-US" dirty="0" smtClean="0"/>
              <a:t> is one good strategy to combat issue</a:t>
            </a:r>
            <a:endParaRPr lang="en-US" dirty="0"/>
          </a:p>
        </p:txBody>
      </p:sp>
      <p:pic>
        <p:nvPicPr>
          <p:cNvPr id="7" name="Picture 5" descr="Fig_2_eab_larva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966" y="152400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85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52400"/>
            <a:ext cx="8229600" cy="868363"/>
          </a:xfrm>
        </p:spPr>
        <p:txBody>
          <a:bodyPr/>
          <a:lstStyle/>
          <a:p>
            <a:pPr algn="l"/>
            <a:r>
              <a:rPr lang="en-US" altLang="en-US" dirty="0" smtClean="0"/>
              <a:t>Miscellaneous Questions</a:t>
            </a:r>
            <a:endParaRPr lang="en-US" altLang="en-US" dirty="0" smtClean="0"/>
          </a:p>
        </p:txBody>
      </p:sp>
      <p:sp>
        <p:nvSpPr>
          <p:cNvPr id="3" name="Content Placeholder 2"/>
          <p:cNvSpPr>
            <a:spLocks noGrp="1"/>
          </p:cNvSpPr>
          <p:nvPr>
            <p:ph idx="1"/>
          </p:nvPr>
        </p:nvSpPr>
        <p:spPr>
          <a:xfrm>
            <a:off x="152400" y="1066800"/>
            <a:ext cx="8915400" cy="5486400"/>
          </a:xfrm>
        </p:spPr>
        <p:txBody>
          <a:bodyPr/>
          <a:lstStyle/>
          <a:p>
            <a:pPr>
              <a:defRPr/>
            </a:pPr>
            <a:r>
              <a:rPr lang="en-US" sz="2400" dirty="0" smtClean="0"/>
              <a:t>What’s up with </a:t>
            </a:r>
            <a:r>
              <a:rPr lang="en-US" sz="2400" dirty="0" err="1" smtClean="0"/>
              <a:t>Phalen</a:t>
            </a:r>
            <a:r>
              <a:rPr lang="en-US" sz="2400" dirty="0" smtClean="0"/>
              <a:t> Boulevard trees?</a:t>
            </a:r>
          </a:p>
          <a:p>
            <a:pPr lvl="1">
              <a:buFont typeface="Wingdings" panose="05000000000000000000" pitchFamily="2" charset="2"/>
              <a:buChar char="Ø"/>
              <a:defRPr/>
            </a:pPr>
            <a:r>
              <a:rPr lang="en-US" sz="2000" dirty="0" smtClean="0"/>
              <a:t>Poor soils, i.e., non-fertile, compacted, after earth moving</a:t>
            </a:r>
          </a:p>
          <a:p>
            <a:pPr lvl="1">
              <a:buFont typeface="Wingdings" panose="05000000000000000000" pitchFamily="2" charset="2"/>
              <a:buChar char="Ø"/>
              <a:defRPr/>
            </a:pPr>
            <a:r>
              <a:rPr lang="en-US" sz="2000" dirty="0" smtClean="0"/>
              <a:t>Selection of trees not conducive to soils and conditions, e.g., salt</a:t>
            </a:r>
          </a:p>
          <a:p>
            <a:pPr lvl="1">
              <a:buFont typeface="Wingdings" panose="05000000000000000000" pitchFamily="2" charset="2"/>
              <a:buChar char="Ø"/>
              <a:defRPr/>
            </a:pPr>
            <a:r>
              <a:rPr lang="en-US" sz="2000" dirty="0" smtClean="0"/>
              <a:t>Lack of maintenance funds/effort, including watering</a:t>
            </a:r>
          </a:p>
          <a:p>
            <a:pPr lvl="1">
              <a:buFont typeface="Wingdings" panose="05000000000000000000" pitchFamily="2" charset="2"/>
              <a:buChar char="Ø"/>
              <a:defRPr/>
            </a:pPr>
            <a:r>
              <a:rPr lang="en-US" sz="2000" dirty="0" smtClean="0"/>
              <a:t>Damage to trees—need protection and education</a:t>
            </a:r>
          </a:p>
          <a:p>
            <a:pPr>
              <a:buFont typeface="Arial" panose="020B0604020202020204" pitchFamily="34" charset="0"/>
              <a:buChar char="•"/>
              <a:defRPr/>
            </a:pPr>
            <a:r>
              <a:rPr lang="en-US" sz="2400" dirty="0" smtClean="0"/>
              <a:t>What about more flowering ornamental trees?</a:t>
            </a:r>
          </a:p>
          <a:p>
            <a:pPr lvl="1">
              <a:buFont typeface="Wingdings" panose="05000000000000000000" pitchFamily="2" charset="2"/>
              <a:buChar char="Ø"/>
              <a:defRPr/>
            </a:pPr>
            <a:r>
              <a:rPr lang="en-US" sz="2000" dirty="0" smtClean="0"/>
              <a:t>Vast majority of </a:t>
            </a:r>
            <a:r>
              <a:rPr lang="en-US" sz="2000" u="sng" dirty="0" smtClean="0"/>
              <a:t>limited funds</a:t>
            </a:r>
            <a:r>
              <a:rPr lang="en-US" sz="2000" dirty="0" smtClean="0"/>
              <a:t> are needed to replace lost canopy as top priority. Ornamentals are increasingly used in compromised sites, i.e., under power lines. They are good complimentary trees for aesthetics and wild life. Good community project! </a:t>
            </a:r>
          </a:p>
          <a:p>
            <a:pPr>
              <a:buFont typeface="Arial" panose="020B0604020202020204" pitchFamily="34" charset="0"/>
              <a:buChar char="•"/>
              <a:defRPr/>
            </a:pPr>
            <a:r>
              <a:rPr lang="en-US" sz="2400" dirty="0" smtClean="0"/>
              <a:t>How can pruning and watering be improved?</a:t>
            </a:r>
          </a:p>
          <a:p>
            <a:pPr lvl="1">
              <a:buFont typeface="Wingdings" panose="05000000000000000000" pitchFamily="2" charset="2"/>
              <a:buChar char="Ø"/>
              <a:defRPr/>
            </a:pPr>
            <a:r>
              <a:rPr lang="en-US" sz="2000" dirty="0" smtClean="0"/>
              <a:t>Advocate for more resources</a:t>
            </a:r>
          </a:p>
          <a:p>
            <a:pPr lvl="1">
              <a:buFont typeface="Wingdings" panose="05000000000000000000" pitchFamily="2" charset="2"/>
              <a:buChar char="Ø"/>
              <a:defRPr/>
            </a:pPr>
            <a:r>
              <a:rPr lang="en-US" sz="2000" dirty="0" smtClean="0"/>
              <a:t>Become Citizen Pruner (very limited in scope, however, due to liability)</a:t>
            </a:r>
          </a:p>
          <a:p>
            <a:pPr lvl="1">
              <a:buFont typeface="Wingdings" panose="05000000000000000000" pitchFamily="2" charset="2"/>
              <a:buChar char="Ø"/>
              <a:defRPr/>
            </a:pPr>
            <a:r>
              <a:rPr lang="en-US" sz="2000" dirty="0" smtClean="0"/>
              <a:t>Start neighborhood mulch &amp; watering campaign led by block captains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990600" y="1524000"/>
            <a:ext cx="7086600" cy="4525963"/>
          </a:xfrm>
        </p:spPr>
        <p:txBody>
          <a:bodyPr/>
          <a:lstStyle/>
          <a:p>
            <a:pPr marL="0" indent="0">
              <a:buNone/>
            </a:pPr>
            <a:r>
              <a:rPr lang="en-US" altLang="en-US" sz="1800" dirty="0" smtClean="0"/>
              <a:t>Thank you,</a:t>
            </a:r>
          </a:p>
          <a:p>
            <a:pPr marL="0" indent="0">
              <a:buNone/>
            </a:pPr>
            <a:endParaRPr lang="en-US" altLang="en-US" sz="1800" dirty="0" smtClean="0"/>
          </a:p>
          <a:p>
            <a:pPr marL="0" indent="0">
              <a:buNone/>
            </a:pPr>
            <a:r>
              <a:rPr lang="en-US" altLang="en-US" sz="1800" dirty="0" smtClean="0"/>
              <a:t>Cy Kosel</a:t>
            </a:r>
          </a:p>
          <a:p>
            <a:pPr marL="0" indent="0">
              <a:buNone/>
            </a:pPr>
            <a:r>
              <a:rPr lang="en-US" altLang="en-US" sz="1800" dirty="0" smtClean="0"/>
              <a:t>Natural Resources Manager</a:t>
            </a:r>
            <a:endParaRPr lang="en-US" altLang="en-US" dirty="0" smtClean="0"/>
          </a:p>
        </p:txBody>
      </p:sp>
      <p:sp>
        <p:nvSpPr>
          <p:cNvPr id="2" name="Title 1"/>
          <p:cNvSpPr>
            <a:spLocks noGrp="1"/>
          </p:cNvSpPr>
          <p:nvPr>
            <p:ph type="title"/>
          </p:nvPr>
        </p:nvSpPr>
        <p:spPr>
          <a:xfrm>
            <a:off x="457200" y="274638"/>
            <a:ext cx="8229600" cy="1249362"/>
          </a:xfrm>
        </p:spPr>
        <p:txBody>
          <a:bodyPr/>
          <a:lstStyle/>
          <a:p>
            <a:r>
              <a:rPr lang="en-US" sz="3200" dirty="0" smtClean="0"/>
              <a:t>Please visit or web site for more information: </a:t>
            </a:r>
            <a:r>
              <a:rPr lang="en-US" sz="3200" dirty="0" smtClean="0">
                <a:hlinkClick r:id="rId2"/>
              </a:rPr>
              <a:t>www.stpaul.gov/forestry</a:t>
            </a:r>
            <a:r>
              <a:rPr lang="en-US" sz="3200" dirty="0" smtClean="0"/>
              <a:t/>
            </a:r>
            <a:br>
              <a:rPr lang="en-US" sz="3200" dirty="0" smtClean="0"/>
            </a:br>
            <a:endParaRPr lang="en-US" sz="3200" dirty="0"/>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0"/>
            <a:ext cx="6354271" cy="341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444" y="1063625"/>
            <a:ext cx="110966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086601" y="2514600"/>
            <a:ext cx="1219200" cy="307777"/>
          </a:xfrm>
          <a:prstGeom prst="rect">
            <a:avLst/>
          </a:prstGeom>
          <a:noFill/>
        </p:spPr>
        <p:txBody>
          <a:bodyPr wrap="square" rtlCol="0">
            <a:spAutoFit/>
          </a:bodyPr>
          <a:lstStyle/>
          <a:p>
            <a:r>
              <a:rPr lang="en-US" sz="1400" i="1" dirty="0" smtClean="0"/>
              <a:t>Burly Oak</a:t>
            </a:r>
            <a:endParaRPr lang="en-US" sz="1400"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76200" y="0"/>
            <a:ext cx="8915400" cy="1143000"/>
          </a:xfrm>
        </p:spPr>
        <p:txBody>
          <a:bodyPr/>
          <a:lstStyle/>
          <a:p>
            <a:pPr eaLnBrk="1" hangingPunct="1"/>
            <a:r>
              <a:rPr lang="en-US" altLang="en-US" dirty="0" smtClean="0"/>
              <a:t>Urban Trees: Green Infrastructure</a:t>
            </a:r>
          </a:p>
        </p:txBody>
      </p:sp>
      <p:sp>
        <p:nvSpPr>
          <p:cNvPr id="3075" name="Rectangle 3"/>
          <p:cNvSpPr>
            <a:spLocks noGrp="1" noChangeArrowheads="1"/>
          </p:cNvSpPr>
          <p:nvPr>
            <p:ph type="body" idx="1"/>
          </p:nvPr>
        </p:nvSpPr>
        <p:spPr>
          <a:xfrm>
            <a:off x="304800" y="4038600"/>
            <a:ext cx="8534400" cy="2667000"/>
          </a:xfrm>
        </p:spPr>
        <p:txBody>
          <a:bodyPr/>
          <a:lstStyle/>
          <a:p>
            <a:pPr eaLnBrk="1" hangingPunct="1">
              <a:defRPr/>
            </a:pPr>
            <a:r>
              <a:rPr lang="en-US" altLang="en-US" sz="2400" dirty="0" smtClean="0"/>
              <a:t>Trees </a:t>
            </a:r>
            <a:r>
              <a:rPr lang="en-US" altLang="en-US" sz="2400" dirty="0" smtClean="0"/>
              <a:t>are vital ASSETS that provide </a:t>
            </a:r>
            <a:r>
              <a:rPr lang="en-US" altLang="en-US" sz="2400" dirty="0" smtClean="0"/>
              <a:t>numerous environmental, economic, and social benefits </a:t>
            </a:r>
          </a:p>
          <a:p>
            <a:pPr eaLnBrk="1" hangingPunct="1">
              <a:defRPr/>
            </a:pPr>
            <a:r>
              <a:rPr lang="en-US" altLang="en-US" sz="2400" dirty="0" smtClean="0"/>
              <a:t>32.5% canopy coverage </a:t>
            </a:r>
            <a:r>
              <a:rPr lang="en-US" altLang="en-US" sz="2000" dirty="0" smtClean="0"/>
              <a:t>(U of M, 2010 Canopy Assessment)</a:t>
            </a:r>
          </a:p>
          <a:p>
            <a:pPr eaLnBrk="1" hangingPunct="1">
              <a:defRPr/>
            </a:pPr>
            <a:r>
              <a:rPr lang="en-US" altLang="en-US" sz="2400" dirty="0" smtClean="0"/>
              <a:t>Publicly-Owned Trees:			</a:t>
            </a:r>
            <a:r>
              <a:rPr lang="en-US" altLang="en-US" sz="2400" dirty="0" smtClean="0">
                <a:solidFill>
                  <a:srgbClr val="C00000"/>
                </a:solidFill>
              </a:rPr>
              <a:t>Private Trees # ???</a:t>
            </a:r>
          </a:p>
          <a:p>
            <a:pPr lvl="1" eaLnBrk="1" hangingPunct="1">
              <a:defRPr/>
            </a:pPr>
            <a:r>
              <a:rPr lang="en-US" altLang="en-US" sz="2000" dirty="0" smtClean="0"/>
              <a:t>130,000 Boulevard trees </a:t>
            </a:r>
            <a:r>
              <a:rPr lang="en-US" altLang="en-US" sz="1600" i="1" dirty="0" smtClean="0"/>
              <a:t>(26K were ash trees)</a:t>
            </a:r>
          </a:p>
          <a:p>
            <a:pPr lvl="1" eaLnBrk="1" hangingPunct="1">
              <a:defRPr/>
            </a:pPr>
            <a:r>
              <a:rPr lang="en-US" altLang="en-US" sz="2000" dirty="0" smtClean="0"/>
              <a:t>500,000 parks/open space </a:t>
            </a:r>
            <a:r>
              <a:rPr lang="en-US" altLang="en-US" sz="1800" i="1" dirty="0" smtClean="0"/>
              <a:t>(</a:t>
            </a:r>
            <a:r>
              <a:rPr lang="en-US" altLang="en-US" sz="1800" i="1" dirty="0" err="1" smtClean="0"/>
              <a:t>est</a:t>
            </a:r>
            <a:r>
              <a:rPr lang="en-US" altLang="en-US" sz="1800" i="1" dirty="0" smtClean="0"/>
              <a:t>)</a:t>
            </a:r>
            <a:endParaRPr lang="en-US" altLang="en-US" sz="1800" i="1" dirty="0" smtClean="0"/>
          </a:p>
          <a:p>
            <a:pPr eaLnBrk="1" hangingPunct="1">
              <a:defRPr/>
            </a:pPr>
            <a:endParaRPr lang="en-US" altLang="en-US" dirty="0" smtClean="0"/>
          </a:p>
          <a:p>
            <a:pPr eaLnBrk="1" hangingPunct="1">
              <a:defRPr/>
            </a:pPr>
            <a:endParaRPr lang="en-US" altLang="en-US" dirty="0" smtClean="0"/>
          </a:p>
        </p:txBody>
      </p:sp>
      <p:pic>
        <p:nvPicPr>
          <p:cNvPr id="3077" name="Picture 5" descr="newell_oa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83155"/>
            <a:ext cx="33099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Basswood_MoundPar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13" y="983154"/>
            <a:ext cx="3262511"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152400"/>
            <a:ext cx="8229600" cy="838200"/>
          </a:xfrm>
        </p:spPr>
        <p:txBody>
          <a:bodyPr/>
          <a:lstStyle/>
          <a:p>
            <a:pPr algn="l"/>
            <a:r>
              <a:rPr lang="en-US" altLang="en-US" dirty="0" smtClean="0"/>
              <a:t>Value of Trees</a:t>
            </a:r>
          </a:p>
        </p:txBody>
      </p:sp>
      <p:sp>
        <p:nvSpPr>
          <p:cNvPr id="4099" name="Content Placeholder 2"/>
          <p:cNvSpPr>
            <a:spLocks noGrp="1"/>
          </p:cNvSpPr>
          <p:nvPr>
            <p:ph idx="1"/>
          </p:nvPr>
        </p:nvSpPr>
        <p:spPr>
          <a:xfrm>
            <a:off x="228600" y="1000125"/>
            <a:ext cx="8686800" cy="1971675"/>
          </a:xfrm>
        </p:spPr>
        <p:txBody>
          <a:bodyPr/>
          <a:lstStyle/>
          <a:p>
            <a:r>
              <a:rPr lang="en-US" altLang="en-US" sz="2800" dirty="0" smtClean="0"/>
              <a:t>Benefits </a:t>
            </a:r>
            <a:r>
              <a:rPr lang="en-US" altLang="en-US" sz="2800" dirty="0" smtClean="0"/>
              <a:t>can be calculated in dollars through </a:t>
            </a:r>
            <a:r>
              <a:rPr lang="en-US" altLang="en-US" sz="2800" dirty="0" smtClean="0"/>
              <a:t>energy savings, storm water </a:t>
            </a:r>
            <a:r>
              <a:rPr lang="en-US" altLang="en-US" sz="2800" dirty="0" smtClean="0"/>
              <a:t>filtration, </a:t>
            </a:r>
            <a:r>
              <a:rPr lang="en-US" altLang="en-US" sz="2800" dirty="0" smtClean="0"/>
              <a:t>carbon sequestration, property values, even health costs.</a:t>
            </a:r>
            <a:endParaRPr lang="en-US" altLang="en-US" sz="2800" dirty="0" smtClean="0"/>
          </a:p>
          <a:p>
            <a:r>
              <a:rPr lang="en-US" altLang="en-US" sz="2800" dirty="0" smtClean="0"/>
              <a:t>Bigger trees provide bigger benefits!</a:t>
            </a:r>
            <a:endParaRPr lang="en-US" altLang="en-US" dirty="0" smtClean="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276600"/>
            <a:ext cx="5461574" cy="3160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828" y="2895600"/>
            <a:ext cx="290250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80828" y="6096000"/>
            <a:ext cx="2834572" cy="523220"/>
          </a:xfrm>
          <a:prstGeom prst="rect">
            <a:avLst/>
          </a:prstGeom>
          <a:noFill/>
        </p:spPr>
        <p:txBody>
          <a:bodyPr wrap="square" rtlCol="0">
            <a:spAutoFit/>
          </a:bodyPr>
          <a:lstStyle/>
          <a:p>
            <a:pPr algn="ctr"/>
            <a:r>
              <a:rPr lang="en-US" sz="1400" i="1" dirty="0" smtClean="0"/>
              <a:t>Above: Annual benefits of avg. 14” tree</a:t>
            </a:r>
            <a:endParaRPr lang="en-US" sz="1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2209800"/>
          </a:xfrm>
        </p:spPr>
        <p:txBody>
          <a:bodyPr/>
          <a:lstStyle/>
          <a:p>
            <a:pPr algn="l"/>
            <a:r>
              <a:rPr lang="en-US" altLang="en-US" dirty="0" smtClean="0"/>
              <a:t>Saint Paul Forestry</a:t>
            </a:r>
            <a:br>
              <a:rPr lang="en-US" altLang="en-US" dirty="0" smtClean="0"/>
            </a:br>
            <a:r>
              <a:rPr lang="en-US" altLang="en-US" sz="2400" dirty="0" smtClean="0"/>
              <a:t>1120 Hamline Ave N.</a:t>
            </a:r>
            <a:br>
              <a:rPr lang="en-US" altLang="en-US" sz="2400" dirty="0" smtClean="0"/>
            </a:br>
            <a:r>
              <a:rPr lang="en-US" altLang="en-US" sz="2400" dirty="0" smtClean="0"/>
              <a:t>St. Paul, MN 55108</a:t>
            </a:r>
            <a:br>
              <a:rPr lang="en-US" altLang="en-US" sz="2400" dirty="0" smtClean="0"/>
            </a:br>
            <a:r>
              <a:rPr lang="en-US" altLang="en-US" sz="2000" dirty="0" smtClean="0">
                <a:solidFill>
                  <a:srgbClr val="0070C0"/>
                </a:solidFill>
                <a:hlinkClick r:id="rId2"/>
              </a:rPr>
              <a:t>www.stpaul.gov/forestry</a:t>
            </a:r>
            <a:r>
              <a:rPr lang="en-US" altLang="en-US" sz="2400" dirty="0" smtClean="0">
                <a:solidFill>
                  <a:srgbClr val="0070C0"/>
                </a:solidFill>
              </a:rPr>
              <a:t/>
            </a:r>
            <a:br>
              <a:rPr lang="en-US" altLang="en-US" sz="2400" dirty="0" smtClean="0">
                <a:solidFill>
                  <a:srgbClr val="0070C0"/>
                </a:solidFill>
              </a:rPr>
            </a:br>
            <a:r>
              <a:rPr lang="en-US" altLang="en-US" sz="2000" dirty="0" smtClean="0">
                <a:solidFill>
                  <a:srgbClr val="0070C0"/>
                </a:solidFill>
              </a:rPr>
              <a:t>651-632-5129</a:t>
            </a:r>
            <a:r>
              <a:rPr lang="en-US" altLang="en-US" sz="2400" dirty="0" smtClean="0"/>
              <a:t/>
            </a:r>
            <a:br>
              <a:rPr lang="en-US" altLang="en-US" sz="2400" dirty="0" smtClean="0"/>
            </a:br>
            <a:endParaRPr lang="en-US" altLang="en-US" sz="2400" dirty="0" smtClean="0"/>
          </a:p>
        </p:txBody>
      </p:sp>
      <p:sp>
        <p:nvSpPr>
          <p:cNvPr id="5123" name="Content Placeholder 2"/>
          <p:cNvSpPr>
            <a:spLocks noGrp="1"/>
          </p:cNvSpPr>
          <p:nvPr>
            <p:ph idx="1"/>
          </p:nvPr>
        </p:nvSpPr>
        <p:spPr>
          <a:xfrm>
            <a:off x="152400" y="2819400"/>
            <a:ext cx="8839200" cy="3810000"/>
          </a:xfrm>
        </p:spPr>
        <p:txBody>
          <a:bodyPr/>
          <a:lstStyle/>
          <a:p>
            <a:r>
              <a:rPr lang="en-US" altLang="en-US" sz="2400" dirty="0" smtClean="0"/>
              <a:t>100 years old</a:t>
            </a:r>
          </a:p>
          <a:p>
            <a:r>
              <a:rPr lang="en-US" altLang="en-US" sz="2400" dirty="0" smtClean="0"/>
              <a:t>Publicly-owned trees: Plant and maintain all--street boulevards, parks/open spaces </a:t>
            </a:r>
            <a:r>
              <a:rPr lang="en-US" altLang="en-US" sz="2000" i="1" dirty="0" smtClean="0"/>
              <a:t>(exception: Xcel power lines)</a:t>
            </a:r>
          </a:p>
          <a:p>
            <a:r>
              <a:rPr lang="en-US" altLang="en-US" sz="2400" dirty="0" smtClean="0"/>
              <a:t>Private property: Enforce ordinances for disease, infested and dangerous trees </a:t>
            </a:r>
            <a:r>
              <a:rPr lang="en-US" altLang="en-US" sz="2000" i="1" dirty="0" smtClean="0"/>
              <a:t>(Inspect, orders, abate, assess)</a:t>
            </a:r>
          </a:p>
          <a:p>
            <a:r>
              <a:rPr lang="en-US" altLang="en-US" sz="2400" dirty="0" smtClean="0"/>
              <a:t>40 FTEs for 52 square miles </a:t>
            </a:r>
            <a:r>
              <a:rPr lang="en-US" altLang="en-US" sz="2000" i="1" dirty="0" smtClean="0"/>
              <a:t>(</a:t>
            </a:r>
            <a:r>
              <a:rPr lang="en-US" altLang="en-US" sz="2000" i="1" dirty="0" err="1" smtClean="0"/>
              <a:t>Mpls</a:t>
            </a:r>
            <a:r>
              <a:rPr lang="en-US" altLang="en-US" sz="2000" i="1" dirty="0" smtClean="0"/>
              <a:t> 80 FTEs for 54 sq. miles)</a:t>
            </a:r>
          </a:p>
          <a:p>
            <a:r>
              <a:rPr lang="en-US" altLang="en-US" sz="2400" dirty="0" smtClean="0"/>
              <a:t>Trained, experienced, increasingly educated, dedicated</a:t>
            </a:r>
            <a:endParaRPr lang="en-US" altLang="en-US" sz="2400" dirty="0" smtClean="0"/>
          </a:p>
          <a:p>
            <a:r>
              <a:rPr lang="en-US" altLang="en-US" sz="2400" dirty="0" smtClean="0"/>
              <a:t>Equipment: 9 aerial buckets, 5 clams, 5 dump trucks, …</a:t>
            </a:r>
          </a:p>
          <a:p>
            <a:r>
              <a:rPr lang="en-US" altLang="en-US" sz="2400" dirty="0" smtClean="0"/>
              <a:t>One of the few cities in Minnesota that does all Forestry work</a:t>
            </a:r>
          </a:p>
          <a:p>
            <a:pPr marL="457200" lvl="1" indent="0">
              <a:buNone/>
            </a:pPr>
            <a:r>
              <a:rPr lang="en-US" altLang="en-US" sz="2400" dirty="0" smtClean="0"/>
              <a:t> </a:t>
            </a:r>
            <a:endParaRPr lang="en-US" altLang="en-US" sz="2400" dirty="0" smtClean="0"/>
          </a:p>
        </p:txBody>
      </p:sp>
      <p:pic>
        <p:nvPicPr>
          <p:cNvPr id="5126" name="Picture 6" descr="G:\Div\A-OPERATIONS\Forestry\Photos\Forestry Building 2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8322" y="838200"/>
            <a:ext cx="42672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52400"/>
            <a:ext cx="8229600" cy="1143000"/>
          </a:xfrm>
        </p:spPr>
        <p:txBody>
          <a:bodyPr/>
          <a:lstStyle/>
          <a:p>
            <a:pPr algn="l"/>
            <a:r>
              <a:rPr lang="en-US" altLang="en-US" dirty="0" smtClean="0"/>
              <a:t>Core Functions</a:t>
            </a:r>
            <a:endParaRPr lang="en-US" altLang="en-US" dirty="0" smtClean="0"/>
          </a:p>
        </p:txBody>
      </p:sp>
      <p:sp>
        <p:nvSpPr>
          <p:cNvPr id="6147" name="Content Placeholder 2"/>
          <p:cNvSpPr>
            <a:spLocks noGrp="1"/>
          </p:cNvSpPr>
          <p:nvPr>
            <p:ph idx="1"/>
          </p:nvPr>
        </p:nvSpPr>
        <p:spPr>
          <a:xfrm>
            <a:off x="152400" y="1219200"/>
            <a:ext cx="5562600" cy="5334000"/>
          </a:xfrm>
        </p:spPr>
        <p:txBody>
          <a:bodyPr/>
          <a:lstStyle/>
          <a:p>
            <a:r>
              <a:rPr lang="en-US" altLang="en-US" sz="2400" dirty="0" smtClean="0"/>
              <a:t>Inspection, inventory, …</a:t>
            </a:r>
          </a:p>
          <a:p>
            <a:r>
              <a:rPr lang="en-US" altLang="en-US" sz="2400" dirty="0" smtClean="0"/>
              <a:t>Pruning: for safety and tree health</a:t>
            </a:r>
          </a:p>
          <a:p>
            <a:r>
              <a:rPr lang="en-US" altLang="en-US" sz="2400" dirty="0" smtClean="0"/>
              <a:t>Removals—trees &amp; stumps: for safety and tree disease prevention</a:t>
            </a:r>
          </a:p>
          <a:p>
            <a:r>
              <a:rPr lang="en-US" altLang="en-US" sz="2400" dirty="0" smtClean="0"/>
              <a:t>Planting: new and reforestation</a:t>
            </a:r>
          </a:p>
          <a:p>
            <a:r>
              <a:rPr lang="en-US" altLang="en-US" sz="2400" dirty="0" smtClean="0"/>
              <a:t>Storm clean ups</a:t>
            </a:r>
          </a:p>
          <a:p>
            <a:r>
              <a:rPr lang="en-US" altLang="en-US" sz="2400" dirty="0" smtClean="0"/>
              <a:t>Construction mitigation</a:t>
            </a:r>
          </a:p>
          <a:p>
            <a:r>
              <a:rPr lang="en-US" altLang="en-US" sz="2400" dirty="0" smtClean="0"/>
              <a:t>General maintenance: e.g., watering </a:t>
            </a:r>
          </a:p>
          <a:p>
            <a:r>
              <a:rPr lang="en-US" altLang="en-US" sz="2400" dirty="0" smtClean="0"/>
              <a:t>Education and outreach: e.g., Arbor Month programs, Citizen </a:t>
            </a:r>
            <a:r>
              <a:rPr lang="en-US" altLang="en-US" sz="2400" dirty="0"/>
              <a:t>P</a:t>
            </a:r>
            <a:r>
              <a:rPr lang="en-US" altLang="en-US" sz="2400" dirty="0" smtClean="0"/>
              <a:t>runers, volunteer planting events</a:t>
            </a:r>
          </a:p>
          <a:p>
            <a:r>
              <a:rPr lang="en-US" altLang="en-US" sz="2400" dirty="0" smtClean="0"/>
              <a:t>Permits</a:t>
            </a:r>
          </a:p>
          <a:p>
            <a:pPr marL="0" indent="0">
              <a:buNone/>
            </a:pPr>
            <a:endParaRPr lang="en-US" altLang="en-US" sz="2600" dirty="0" smtClean="0"/>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7915" y="304800"/>
            <a:ext cx="3454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108" y="2987632"/>
            <a:ext cx="2815691" cy="3617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Budget </a:t>
            </a:r>
            <a:r>
              <a:rPr lang="en-US" sz="3200" dirty="0" smtClean="0"/>
              <a:t>(2014 figures)</a:t>
            </a:r>
            <a:endParaRPr lang="en-US" sz="3200" dirty="0"/>
          </a:p>
        </p:txBody>
      </p:sp>
      <p:sp>
        <p:nvSpPr>
          <p:cNvPr id="3" name="Content Placeholder 2"/>
          <p:cNvSpPr>
            <a:spLocks noGrp="1"/>
          </p:cNvSpPr>
          <p:nvPr>
            <p:ph idx="1"/>
          </p:nvPr>
        </p:nvSpPr>
        <p:spPr>
          <a:xfrm>
            <a:off x="381000" y="1600200"/>
            <a:ext cx="8382000" cy="4525963"/>
          </a:xfrm>
        </p:spPr>
        <p:txBody>
          <a:bodyPr/>
          <a:lstStyle/>
          <a:p>
            <a:r>
              <a:rPr lang="en-US" sz="2800" dirty="0" smtClean="0"/>
              <a:t>Right-of-Way Assessment (beginning in 2003)</a:t>
            </a:r>
          </a:p>
          <a:p>
            <a:pPr lvl="1"/>
            <a:r>
              <a:rPr lang="en-US" sz="2400" dirty="0" smtClean="0"/>
              <a:t> for regular tree work ($2.6M)</a:t>
            </a:r>
          </a:p>
          <a:p>
            <a:pPr lvl="1"/>
            <a:r>
              <a:rPr lang="en-US" sz="2400" dirty="0" smtClean="0"/>
              <a:t>for EAB beginning in 2010 ($1.2M)</a:t>
            </a:r>
          </a:p>
          <a:p>
            <a:endParaRPr lang="en-US" sz="2800" dirty="0" smtClean="0"/>
          </a:p>
          <a:p>
            <a:r>
              <a:rPr lang="en-US" sz="2800" dirty="0" smtClean="0"/>
              <a:t>General Fund for parks, private property and other non-ROW work ($600K)</a:t>
            </a:r>
          </a:p>
          <a:p>
            <a:endParaRPr lang="en-US" sz="2800" dirty="0" smtClean="0"/>
          </a:p>
          <a:p>
            <a:endParaRPr lang="en-US" sz="2800" dirty="0" smtClean="0"/>
          </a:p>
          <a:p>
            <a:r>
              <a:rPr lang="en-US" sz="2800" dirty="0" smtClean="0"/>
              <a:t>Annual CIB City-Wide Tree Planting = $350K </a:t>
            </a:r>
            <a:endParaRPr lang="en-US" sz="2800"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150" y="2057401"/>
            <a:ext cx="2133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1695450" cy="111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29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92162"/>
          </a:xfrm>
        </p:spPr>
        <p:txBody>
          <a:bodyPr/>
          <a:lstStyle/>
          <a:p>
            <a:pPr algn="l"/>
            <a:r>
              <a:rPr lang="en-US" altLang="en-US" dirty="0" smtClean="0"/>
              <a:t>Pruning!</a:t>
            </a:r>
            <a:endParaRPr lang="en-US" altLang="en-US" dirty="0" smtClean="0"/>
          </a:p>
        </p:txBody>
      </p:sp>
      <p:sp>
        <p:nvSpPr>
          <p:cNvPr id="13315" name="Content Placeholder 2"/>
          <p:cNvSpPr>
            <a:spLocks noGrp="1"/>
          </p:cNvSpPr>
          <p:nvPr>
            <p:ph idx="1"/>
          </p:nvPr>
        </p:nvSpPr>
        <p:spPr>
          <a:xfrm>
            <a:off x="457200" y="1066800"/>
            <a:ext cx="8077200" cy="2743201"/>
          </a:xfrm>
        </p:spPr>
        <p:txBody>
          <a:bodyPr/>
          <a:lstStyle/>
          <a:p>
            <a:r>
              <a:rPr lang="en-US" altLang="en-US" sz="2400" dirty="0" smtClean="0"/>
              <a:t>Preventative maintenance provides best value</a:t>
            </a:r>
          </a:p>
          <a:p>
            <a:r>
              <a:rPr lang="en-US" altLang="en-US" sz="2400" dirty="0" smtClean="0"/>
              <a:t>Core function that suffers due to other demands</a:t>
            </a:r>
          </a:p>
          <a:p>
            <a:r>
              <a:rPr lang="en-US" altLang="en-US" sz="2400" dirty="0" smtClean="0"/>
              <a:t>Lack of pruning leads to other issues, e.g., increased storm damage, increased complaints and response calls (huge back log in summer season)</a:t>
            </a:r>
          </a:p>
          <a:p>
            <a:r>
              <a:rPr lang="en-US" altLang="en-US" sz="2400" dirty="0" smtClean="0"/>
              <a:t>Citizen Pruners can help some with ground level work</a:t>
            </a:r>
          </a:p>
        </p:txBody>
      </p:sp>
      <p:pic>
        <p:nvPicPr>
          <p:cNvPr id="13319" name="Picture 7"/>
          <p:cNvPicPr>
            <a:picLocks noChangeAspect="1" noChangeArrowheads="1"/>
          </p:cNvPicPr>
          <p:nvPr/>
        </p:nvPicPr>
        <p:blipFill rotWithShape="1">
          <a:blip r:embed="rId2">
            <a:extLst>
              <a:ext uri="{28A0092B-C50C-407E-A947-70E740481C1C}">
                <a14:useLocalDpi xmlns:a14="http://schemas.microsoft.com/office/drawing/2010/main" val="0"/>
              </a:ext>
            </a:extLst>
          </a:blip>
          <a:srcRect l="-1087" r="14647"/>
          <a:stretch/>
        </p:blipFill>
        <p:spPr bwMode="auto">
          <a:xfrm>
            <a:off x="228600" y="4038600"/>
            <a:ext cx="4663440" cy="252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463" y="3581400"/>
            <a:ext cx="4108824"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229600" cy="838200"/>
          </a:xfrm>
        </p:spPr>
        <p:txBody>
          <a:bodyPr/>
          <a:lstStyle/>
          <a:p>
            <a:pPr algn="l" eaLnBrk="1" hangingPunct="1"/>
            <a:r>
              <a:rPr lang="en-US" altLang="en-US" dirty="0" smtClean="0"/>
              <a:t>Removals</a:t>
            </a:r>
            <a:endParaRPr lang="en-US" altLang="en-US" dirty="0" smtClean="0"/>
          </a:p>
        </p:txBody>
      </p:sp>
      <p:sp>
        <p:nvSpPr>
          <p:cNvPr id="12291" name="Rectangle 3"/>
          <p:cNvSpPr>
            <a:spLocks noGrp="1" noChangeArrowheads="1"/>
          </p:cNvSpPr>
          <p:nvPr>
            <p:ph type="body" idx="1"/>
          </p:nvPr>
        </p:nvSpPr>
        <p:spPr>
          <a:xfrm>
            <a:off x="304800" y="1066800"/>
            <a:ext cx="4724400" cy="2667000"/>
          </a:xfrm>
        </p:spPr>
        <p:txBody>
          <a:bodyPr/>
          <a:lstStyle/>
          <a:p>
            <a:pPr eaLnBrk="1" hangingPunct="1">
              <a:lnSpc>
                <a:spcPct val="90000"/>
              </a:lnSpc>
              <a:buFont typeface="Arial" panose="020B0604020202020204" pitchFamily="34" charset="0"/>
              <a:buChar char="•"/>
            </a:pPr>
            <a:r>
              <a:rPr lang="en-US" altLang="en-US" sz="2400" dirty="0" smtClean="0"/>
              <a:t>Most visible, sad, controversial function</a:t>
            </a:r>
          </a:p>
          <a:p>
            <a:pPr lvl="1" eaLnBrk="1" hangingPunct="1">
              <a:lnSpc>
                <a:spcPct val="90000"/>
              </a:lnSpc>
              <a:buFont typeface="Wingdings" panose="05000000000000000000" pitchFamily="2" charset="2"/>
              <a:buChar char="Ø"/>
            </a:pPr>
            <a:r>
              <a:rPr lang="en-US" altLang="en-US" sz="2000" dirty="0" smtClean="0"/>
              <a:t>~2,000 regular removals annually </a:t>
            </a:r>
            <a:r>
              <a:rPr lang="en-US" altLang="en-US" sz="1900" i="1" dirty="0" smtClean="0"/>
              <a:t>(senescence, DED, SGR, storms, accidents/vandalism, construction)</a:t>
            </a:r>
            <a:r>
              <a:rPr lang="en-US" altLang="en-US" sz="2000" i="1" dirty="0" smtClean="0"/>
              <a:t> </a:t>
            </a:r>
          </a:p>
          <a:p>
            <a:pPr lvl="1" eaLnBrk="1" hangingPunct="1">
              <a:lnSpc>
                <a:spcPct val="90000"/>
              </a:lnSpc>
              <a:buFont typeface="Wingdings" panose="05000000000000000000" pitchFamily="2" charset="2"/>
              <a:buChar char="Ø"/>
            </a:pPr>
            <a:r>
              <a:rPr lang="en-US" altLang="en-US" sz="2000" u="sng" dirty="0" smtClean="0"/>
              <a:t>1,100 for EAB management</a:t>
            </a:r>
          </a:p>
          <a:p>
            <a:pPr marL="457200" lvl="1" indent="0" eaLnBrk="1" hangingPunct="1">
              <a:lnSpc>
                <a:spcPct val="90000"/>
              </a:lnSpc>
              <a:buNone/>
            </a:pPr>
            <a:r>
              <a:rPr lang="en-US" altLang="en-US" sz="2000" dirty="0" smtClean="0"/>
              <a:t>   Total = </a:t>
            </a:r>
            <a:r>
              <a:rPr lang="en-US" altLang="en-US" sz="2000" dirty="0" smtClean="0">
                <a:solidFill>
                  <a:srgbClr val="C00000"/>
                </a:solidFill>
              </a:rPr>
              <a:t>~3,000</a:t>
            </a:r>
            <a:r>
              <a:rPr lang="en-US" altLang="en-US" sz="2000" dirty="0" smtClean="0"/>
              <a:t> trees annually</a:t>
            </a:r>
            <a:endParaRPr lang="en-US" altLang="en-US" sz="2000" dirty="0" smtClean="0"/>
          </a:p>
          <a:p>
            <a:pPr eaLnBrk="1" hangingPunct="1">
              <a:lnSpc>
                <a:spcPct val="90000"/>
              </a:lnSpc>
            </a:pPr>
            <a:endParaRPr lang="en-US" altLang="en-US" sz="2400" dirty="0" smtClean="0"/>
          </a:p>
          <a:p>
            <a:pPr marL="0" indent="0" eaLnBrk="1" hangingPunct="1">
              <a:lnSpc>
                <a:spcPct val="90000"/>
              </a:lnSpc>
              <a:buNone/>
            </a:pPr>
            <a:endParaRPr lang="en-US" altLang="en-US" sz="2400" dirty="0" smtClean="0"/>
          </a:p>
          <a:p>
            <a:pPr marL="0" indent="0" eaLnBrk="1" hangingPunct="1">
              <a:lnSpc>
                <a:spcPct val="90000"/>
              </a:lnSpc>
              <a:buNone/>
            </a:pPr>
            <a:endParaRPr lang="en-US" altLang="en-US" sz="2400" dirty="0" smtClean="0"/>
          </a:p>
        </p:txBody>
      </p:sp>
      <p:pic>
        <p:nvPicPr>
          <p:cNvPr id="12296" name="Picture 8" descr="G:\Div\A-OPERATIONS\Forestry\Photos\2012\Baker crane and climbing work\New 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75476"/>
            <a:ext cx="39624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22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294011"/>
            <a:ext cx="3581400" cy="237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
            <a:ext cx="3025736"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4414"/>
            <a:ext cx="8229600" cy="1167414"/>
          </a:xfrm>
        </p:spPr>
        <p:txBody>
          <a:bodyPr/>
          <a:lstStyle/>
          <a:p>
            <a:pPr algn="l" eaLnBrk="1" hangingPunct="1"/>
            <a:r>
              <a:rPr lang="en-US" altLang="en-US" dirty="0" smtClean="0"/>
              <a:t>Tree Planting</a:t>
            </a:r>
            <a:endParaRPr lang="en-US" altLang="en-US" dirty="0" smtClean="0"/>
          </a:p>
        </p:txBody>
      </p:sp>
      <p:sp>
        <p:nvSpPr>
          <p:cNvPr id="14339" name="Rectangle 3"/>
          <p:cNvSpPr>
            <a:spLocks noGrp="1" noChangeArrowheads="1"/>
          </p:cNvSpPr>
          <p:nvPr>
            <p:ph type="body" idx="1"/>
          </p:nvPr>
        </p:nvSpPr>
        <p:spPr>
          <a:xfrm>
            <a:off x="457199" y="952500"/>
            <a:ext cx="4986337" cy="5753100"/>
          </a:xfrm>
        </p:spPr>
        <p:txBody>
          <a:bodyPr/>
          <a:lstStyle/>
          <a:p>
            <a:pPr eaLnBrk="1" hangingPunct="1">
              <a:defRPr/>
            </a:pPr>
            <a:r>
              <a:rPr lang="en-US" altLang="en-US" sz="2300" dirty="0" smtClean="0"/>
              <a:t>Most tree planting is actually </a:t>
            </a:r>
            <a:r>
              <a:rPr lang="en-US" altLang="en-US" sz="2300" u="sng" dirty="0" smtClean="0"/>
              <a:t>replanting</a:t>
            </a:r>
            <a:r>
              <a:rPr lang="en-US" altLang="en-US" sz="2300" dirty="0" smtClean="0"/>
              <a:t> for lost trees</a:t>
            </a:r>
          </a:p>
          <a:p>
            <a:pPr eaLnBrk="1" hangingPunct="1">
              <a:defRPr/>
            </a:pPr>
            <a:r>
              <a:rPr lang="en-US" altLang="en-US" sz="2300" dirty="0" smtClean="0"/>
              <a:t>CIB is the only regular annual fund for tree planting, ~$300,000 (pays for ~1,000 2” B&amp;B trees)</a:t>
            </a:r>
          </a:p>
          <a:p>
            <a:pPr eaLnBrk="1" hangingPunct="1">
              <a:defRPr/>
            </a:pPr>
            <a:r>
              <a:rPr lang="en-US" altLang="en-US" sz="2300" dirty="0" smtClean="0"/>
              <a:t>Other opportunities sought:</a:t>
            </a:r>
            <a:endParaRPr lang="en-US" altLang="en-US" sz="2300" dirty="0"/>
          </a:p>
          <a:p>
            <a:pPr lvl="1" eaLnBrk="1" hangingPunct="1">
              <a:buFont typeface="Wingdings" panose="05000000000000000000" pitchFamily="2" charset="2"/>
              <a:buChar char="§"/>
              <a:defRPr/>
            </a:pPr>
            <a:r>
              <a:rPr lang="en-US" altLang="en-US" sz="2000" dirty="0" smtClean="0"/>
              <a:t>Public Works or Parks Design construction projects</a:t>
            </a:r>
          </a:p>
          <a:p>
            <a:pPr lvl="1" eaLnBrk="1" hangingPunct="1">
              <a:buFont typeface="Wingdings" panose="05000000000000000000" pitchFamily="2" charset="2"/>
              <a:buChar char="§"/>
              <a:defRPr/>
            </a:pPr>
            <a:r>
              <a:rPr lang="en-US" altLang="en-US" sz="2000" dirty="0" smtClean="0"/>
              <a:t>Friends </a:t>
            </a:r>
            <a:r>
              <a:rPr lang="en-US" altLang="en-US" sz="2000" dirty="0"/>
              <a:t>of the Parks and Trails of St. Paul and Ramsey </a:t>
            </a:r>
            <a:r>
              <a:rPr lang="en-US" altLang="en-US" sz="2000" dirty="0" smtClean="0"/>
              <a:t>County</a:t>
            </a:r>
          </a:p>
          <a:p>
            <a:pPr lvl="1" eaLnBrk="1" hangingPunct="1">
              <a:buFont typeface="Wingdings" panose="05000000000000000000" pitchFamily="2" charset="2"/>
              <a:buChar char="§"/>
              <a:defRPr/>
            </a:pPr>
            <a:r>
              <a:rPr lang="en-US" altLang="en-US" sz="2000" dirty="0"/>
              <a:t>University of Minnesota: Dept. of Forest </a:t>
            </a:r>
            <a:r>
              <a:rPr lang="en-US" altLang="en-US" sz="2000" dirty="0" smtClean="0"/>
              <a:t>Resources (research trees)</a:t>
            </a:r>
          </a:p>
          <a:p>
            <a:pPr lvl="1" eaLnBrk="1" hangingPunct="1">
              <a:buFont typeface="Wingdings" panose="05000000000000000000" pitchFamily="2" charset="2"/>
              <a:buChar char="§"/>
              <a:defRPr/>
            </a:pPr>
            <a:r>
              <a:rPr lang="en-US" altLang="en-US" sz="2000" dirty="0" smtClean="0"/>
              <a:t>Grants, e.g., State DNR or MDA</a:t>
            </a:r>
          </a:p>
          <a:p>
            <a:pPr lvl="1" eaLnBrk="1" hangingPunct="1">
              <a:buFont typeface="Wingdings" panose="05000000000000000000" pitchFamily="2" charset="2"/>
              <a:buChar char="§"/>
              <a:defRPr/>
            </a:pPr>
            <a:r>
              <a:rPr lang="en-US" altLang="en-US" sz="2000" dirty="0" smtClean="0"/>
              <a:t>Local community groups, e.g. </a:t>
            </a:r>
            <a:r>
              <a:rPr lang="en-US" altLang="en-US" sz="2000" dirty="0" err="1" smtClean="0"/>
              <a:t>Frogtown</a:t>
            </a:r>
            <a:r>
              <a:rPr lang="en-US" altLang="en-US" sz="2000" dirty="0" smtClean="0"/>
              <a:t> Tree Frogs</a:t>
            </a:r>
          </a:p>
          <a:p>
            <a:pPr lvl="1" eaLnBrk="1" hangingPunct="1">
              <a:buFont typeface="Wingdings" panose="05000000000000000000" pitchFamily="2" charset="2"/>
              <a:buChar char="§"/>
              <a:defRPr/>
            </a:pPr>
            <a:r>
              <a:rPr lang="en-US" altLang="en-US" sz="2000" dirty="0" smtClean="0"/>
              <a:t>Volunteers and individual donations</a:t>
            </a:r>
          </a:p>
          <a:p>
            <a:pPr lvl="1" eaLnBrk="1" hangingPunct="1">
              <a:buFont typeface="Wingdings" panose="05000000000000000000" pitchFamily="2" charset="2"/>
              <a:buChar char="§"/>
              <a:defRPr/>
            </a:pPr>
            <a:endParaRPr lang="en-US" altLang="en-US" sz="2000" dirty="0"/>
          </a:p>
          <a:p>
            <a:pPr marL="457200" lvl="1" indent="0" eaLnBrk="1" hangingPunct="1">
              <a:buNone/>
              <a:defRPr/>
            </a:pPr>
            <a:endParaRPr lang="en-US" altLang="en-US" sz="2000" dirty="0"/>
          </a:p>
          <a:p>
            <a:pPr lvl="1" eaLnBrk="1" hangingPunct="1">
              <a:buFont typeface="Wingdings" panose="05000000000000000000" pitchFamily="2" charset="2"/>
              <a:buChar char="§"/>
              <a:defRPr/>
            </a:pPr>
            <a:endParaRPr lang="en-US" altLang="en-US" sz="2000" dirty="0" smtClean="0"/>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998" y="3886200"/>
            <a:ext cx="128587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0737" y="5943600"/>
            <a:ext cx="24384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descr="G:\Div\A-OPERATIONS\Forestry\Horton Park\2012 AD Pictures\2012 AD Horton P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1730" y="533400"/>
            <a:ext cx="350370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43537" y="3337978"/>
            <a:ext cx="3352800" cy="461665"/>
          </a:xfrm>
          <a:prstGeom prst="rect">
            <a:avLst/>
          </a:prstGeom>
          <a:noFill/>
        </p:spPr>
        <p:txBody>
          <a:bodyPr wrap="square" rtlCol="0">
            <a:spAutoFit/>
          </a:bodyPr>
          <a:lstStyle/>
          <a:p>
            <a:pPr algn="ctr"/>
            <a:r>
              <a:rPr lang="en-US" sz="1200" i="1" dirty="0" smtClean="0"/>
              <a:t>Above: Arbor Month volunteer planting at Horton Park</a:t>
            </a:r>
            <a:endParaRPr lang="en-US" sz="1200" i="1" dirty="0"/>
          </a:p>
        </p:txBody>
      </p:sp>
      <p:pic>
        <p:nvPicPr>
          <p:cNvPr id="1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0" y="228600"/>
            <a:ext cx="626645" cy="82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2430</TotalTime>
  <Words>813</Words>
  <Application>Microsoft Office PowerPoint</Application>
  <PresentationFormat>On-screen Show (4:3)</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Constantia</vt:lpstr>
      <vt:lpstr>Garamond</vt:lpstr>
      <vt:lpstr>Default Design</vt:lpstr>
      <vt:lpstr>  City of Saint Paul   Department of  Parks &amp; Recreation  Operations Division  Natural Resources Section  FORESTRY </vt:lpstr>
      <vt:lpstr>Urban Trees: Green Infrastructure</vt:lpstr>
      <vt:lpstr>Value of Trees</vt:lpstr>
      <vt:lpstr>Saint Paul Forestry 1120 Hamline Ave N. St. Paul, MN 55108 www.stpaul.gov/forestry 651-632-5129 </vt:lpstr>
      <vt:lpstr>Core Functions</vt:lpstr>
      <vt:lpstr>Budget (2014 figures)</vt:lpstr>
      <vt:lpstr>Pruning!</vt:lpstr>
      <vt:lpstr>Removals</vt:lpstr>
      <vt:lpstr>Tree Planting</vt:lpstr>
      <vt:lpstr>Emerald Ash Borer (EAB)</vt:lpstr>
      <vt:lpstr>EAB and District 5</vt:lpstr>
      <vt:lpstr>Miscellaneous Questions</vt:lpstr>
      <vt:lpstr>Please visit or web site for more information: www.stpaul.gov/forestry </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Weed Whip  &amp;  Lawn Mower Damage</dc:title>
  <dc:creator>OTC</dc:creator>
  <cp:lastModifiedBy>Cy Kosel</cp:lastModifiedBy>
  <cp:revision>90</cp:revision>
  <dcterms:created xsi:type="dcterms:W3CDTF">2012-08-24T17:59:37Z</dcterms:created>
  <dcterms:modified xsi:type="dcterms:W3CDTF">2015-07-21T22:21:46Z</dcterms:modified>
</cp:coreProperties>
</file>